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36"/>
  </p:notesMasterIdLst>
  <p:sldIdLst>
    <p:sldId id="257" r:id="rId2"/>
    <p:sldId id="256" r:id="rId3"/>
    <p:sldId id="258" r:id="rId4"/>
    <p:sldId id="331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80" r:id="rId17"/>
    <p:sldId id="281" r:id="rId18"/>
    <p:sldId id="282" r:id="rId19"/>
    <p:sldId id="291" r:id="rId20"/>
    <p:sldId id="293" r:id="rId21"/>
    <p:sldId id="294" r:id="rId22"/>
    <p:sldId id="295" r:id="rId23"/>
    <p:sldId id="317" r:id="rId24"/>
    <p:sldId id="319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rgbClr val="FFFF00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D63C-7EA6-8A48-AD91-FB864236186B}" type="datetimeFigureOut">
              <a:rPr lang="en-US" smtClean="0"/>
              <a:t>7/5/11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4940-D869-F145-8E0A-7150811F1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80129-D9D1-C24C-9986-03C815F41443}" type="slidenum">
              <a:rPr lang="en-US"/>
              <a:pPr/>
              <a:t>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19563-6610-AB44-B82A-F0C12044E819}" type="slidenum">
              <a:rPr lang="en-US"/>
              <a:pPr/>
              <a:t>18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F4848-5570-3D4D-9338-C9DEF9679792}" type="slidenum">
              <a:rPr lang="en-US"/>
              <a:pPr/>
              <a:t>19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959CF-202C-6841-846D-B26844184C63}" type="slidenum">
              <a:rPr lang="en-US"/>
              <a:pPr/>
              <a:t>20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E6221-6A84-E94C-A961-02F6D2E058AD}" type="slidenum">
              <a:rPr lang="en-US"/>
              <a:pPr/>
              <a:t>22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C5A1D-2C16-864B-ABC1-E5CBCE1980EF}" type="slidenum">
              <a:rPr lang="en-US"/>
              <a:pPr/>
              <a:t>23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DCD62-8705-794C-AD89-F0D5AB1158D6}" type="slidenum">
              <a:rPr lang="en-US"/>
              <a:pPr/>
              <a:t>25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DD665-E0C3-B643-9A00-C88F2598F2A3}" type="slidenum">
              <a:rPr lang="en-US"/>
              <a:pPr/>
              <a:t>26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5BABC-A20C-5D4C-A0AD-10AFCBBDB1F8}" type="slidenum">
              <a:rPr lang="en-US"/>
              <a:pPr/>
              <a:t>27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063BF-BB44-394F-90FF-CD9FC8990D17}" type="slidenum">
              <a:rPr lang="en-US"/>
              <a:pPr/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DD68C-0B9F-1746-BE17-F8CC1073D90B}" type="slidenum">
              <a:rPr lang="en-US"/>
              <a:pPr/>
              <a:t>31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C66D1-0F98-9443-995A-F849EE256838}" type="slidenum">
              <a:rPr lang="en-US"/>
              <a:pPr/>
              <a:t>10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6E2D3-24DF-7D46-9FAC-BC2566C44683}" type="slidenum">
              <a:rPr lang="en-US"/>
              <a:pPr/>
              <a:t>32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80C9D-931A-3C45-8AD3-491691892B4B}" type="slidenum">
              <a:rPr lang="en-US"/>
              <a:pPr/>
              <a:t>33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43E6-6FFB-F045-B7BD-D1DE8C1E399A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40AD1-0223-9D41-BCAB-4C15E669D9F7}" type="slidenum">
              <a:rPr lang="en-US"/>
              <a:pPr/>
              <a:t>11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618B8-2209-CC46-A470-9BF9B4CEC5B0}" type="slidenum">
              <a:rPr lang="en-US"/>
              <a:pPr/>
              <a:t>12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B9C99-5E6F-EF49-8AA4-F96755B27F94}" type="slidenum">
              <a:rPr lang="en-US"/>
              <a:pPr/>
              <a:t>13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6F1E8-9174-FD49-97EB-7CB6314C5E5F}" type="slidenum">
              <a:rPr lang="en-US"/>
              <a:pPr/>
              <a:t>14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4E106-AD75-E34A-B7CA-AC17003E9709}" type="slidenum">
              <a:rPr lang="en-US"/>
              <a:pPr/>
              <a:t>15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8983-B4F5-BF49-85D6-BDAAB0AE61F3}" type="slidenum">
              <a:rPr lang="en-US"/>
              <a:pPr/>
              <a:t>16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DFD38-79D8-8E40-B1DF-137CE49B1DDF}" type="slidenum">
              <a:rPr lang="en-US"/>
              <a:pPr/>
              <a:t>17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41414-87F2-EA46-A159-2DE413989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57099-8B7A-FA4E-A8EC-E3C0A25E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5049-DA10-F649-94DB-EDFDB018E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0CB7E-5EDD-DB42-9B08-0DD1E538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547C-3B61-094E-AB35-D9522292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CC43-D7F1-F343-93FE-720A85860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ED69B-9C44-EE48-A764-14FD8012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7A6D-11F1-2048-AB1D-6C2E3326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78B8-7FDD-FD4D-92FF-C06B5C5C9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56F3-8627-B04B-8704-3E3C89CF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6386-4A52-D54E-815C-6887BCDC3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25A9-D79A-7149-8B95-B1AEE4D0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60B8-204F-1E4B-A7F6-079682B2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46464E1-D85F-2649-B6EC-7E487439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8.png"/><Relationship Id="rId6" Type="http://schemas.openxmlformats.org/officeDocument/2006/relationships/hyperlink" Target="http://www.philips.com/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Microsoft_Word_97_-_2004_Document4.doc"/><Relationship Id="rId9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166" y="1675710"/>
            <a:ext cx="7086600" cy="644505"/>
          </a:xfr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Junior Radiology 2011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X-ray?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X-rays are very </a:t>
            </a:r>
            <a:r>
              <a:rPr lang="en-US" sz="3600" b="1">
                <a:solidFill>
                  <a:srgbClr val="FFCC00"/>
                </a:solidFill>
              </a:rPr>
              <a:t>short wavelength</a:t>
            </a:r>
            <a:r>
              <a:rPr lang="en-US"/>
              <a:t> electromagnetic radiation. Shorter wavelength, greater energy/greater the ability to </a:t>
            </a:r>
            <a:r>
              <a:rPr lang="en-US">
                <a:solidFill>
                  <a:srgbClr val="FFCC00"/>
                </a:solidFill>
              </a:rPr>
              <a:t>penetrate matter</a:t>
            </a:r>
          </a:p>
          <a:p>
            <a:r>
              <a:rPr lang="en-US"/>
              <a:t>X-rays are described as packets of energy called Quanta or </a:t>
            </a:r>
            <a:r>
              <a:rPr lang="en-US" b="1" u="sng">
                <a:solidFill>
                  <a:srgbClr val="FFCC00"/>
                </a:solidFill>
              </a:rPr>
              <a:t>Photons</a:t>
            </a:r>
          </a:p>
          <a:p>
            <a:r>
              <a:rPr lang="en-US" u="sng"/>
              <a:t>Photons travel at the speed of light</a:t>
            </a:r>
          </a:p>
          <a:p>
            <a:r>
              <a:rPr lang="en-US" u="sng"/>
              <a:t>Photon energy measured in </a:t>
            </a:r>
            <a:r>
              <a:rPr lang="en-US" b="1" u="sng"/>
              <a:t>Electron Volts</a:t>
            </a:r>
          </a:p>
        </p:txBody>
      </p:sp>
    </p:spTree>
    <p:extLst>
      <p:ext uri="{BB962C8B-B14F-4D97-AF65-F5344CB8AC3E}">
        <p14:creationId xmlns:p14="http://schemas.microsoft.com/office/powerpoint/2010/main" val="719300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1219200"/>
          </a:xfrm>
        </p:spPr>
        <p:txBody>
          <a:bodyPr/>
          <a:lstStyle/>
          <a:p>
            <a:r>
              <a:rPr lang="en-US"/>
              <a:t>X-ray beam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rgbClr val="FFCC00"/>
                </a:solidFill>
              </a:rPr>
              <a:t>absorption</a:t>
            </a:r>
            <a:r>
              <a:rPr lang="en-US" sz="4000"/>
              <a:t> and </a:t>
            </a:r>
            <a:r>
              <a:rPr lang="en-US" sz="4000">
                <a:solidFill>
                  <a:srgbClr val="FFCC00"/>
                </a:solidFill>
              </a:rPr>
              <a:t>attenuation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/>
              <a:t>X-Rays passing through matter become ATTENUATED via </a:t>
            </a:r>
            <a:r>
              <a:rPr lang="en-US" sz="2800" b="1" u="sng"/>
              <a:t>absorption</a:t>
            </a:r>
            <a:r>
              <a:rPr lang="en-US" sz="2800" b="1"/>
              <a:t> and </a:t>
            </a:r>
            <a:r>
              <a:rPr lang="en-US" sz="2800" b="1" u="sng"/>
              <a:t>scatter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endParaRPr lang="en-US" sz="120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b="1"/>
              <a:t>For a given thickness, the greater the physical density (gm/cc) of a material, the greater its ability to absorb or scatter X-Rays.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2800" b="1"/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sz="2400"/>
              <a:t>			         </a:t>
            </a:r>
            <a:r>
              <a:rPr lang="en-US" b="1">
                <a:solidFill>
                  <a:srgbClr val="FFCC00"/>
                </a:solidFill>
              </a:rPr>
              <a:t>Lead &gt;Aluminum</a:t>
            </a:r>
          </a:p>
        </p:txBody>
      </p:sp>
      <p:sp>
        <p:nvSpPr>
          <p:cNvPr id="440324" name="Rectangle 4" descr="90%"/>
          <p:cNvSpPr>
            <a:spLocks noChangeArrowheads="1"/>
          </p:cNvSpPr>
          <p:nvPr/>
        </p:nvSpPr>
        <p:spPr bwMode="auto">
          <a:xfrm>
            <a:off x="1828800" y="4800600"/>
            <a:ext cx="1066800" cy="1676400"/>
          </a:xfrm>
          <a:prstGeom prst="rect">
            <a:avLst/>
          </a:prstGeom>
          <a:pattFill prst="pct90">
            <a:fgClr>
              <a:srgbClr val="80808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25" name="Rectangle 5" descr="Small checker board"/>
          <p:cNvSpPr>
            <a:spLocks noChangeArrowheads="1"/>
          </p:cNvSpPr>
          <p:nvPr/>
        </p:nvSpPr>
        <p:spPr bwMode="auto">
          <a:xfrm>
            <a:off x="5867400" y="4800600"/>
            <a:ext cx="1066800" cy="1676400"/>
          </a:xfrm>
          <a:prstGeom prst="rect">
            <a:avLst/>
          </a:prstGeom>
          <a:pattFill prst="smCheck">
            <a:fgClr>
              <a:srgbClr val="80808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775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30738" y="6567488"/>
            <a:ext cx="45132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300" b="0">
                <a:solidFill>
                  <a:srgbClr val="FFFFFF"/>
                </a:solidFill>
                <a:latin typeface="Lucida Grande" charset="0"/>
              </a:rPr>
              <a:t>www.med.harvard.edu/JPNM/TF03_04/Sept2/CXR.jpg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30289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More</a:t>
            </a:r>
            <a:r>
              <a:rPr lang="en-US" sz="3600">
                <a:solidFill>
                  <a:srgbClr val="FFCC00"/>
                </a:solidFill>
                <a:latin typeface="Times New Roman" charset="0"/>
              </a:rPr>
              <a:t> photons</a:t>
            </a:r>
            <a:r>
              <a:rPr lang="en-US" sz="3600">
                <a:latin typeface="Times New Roman" charset="0"/>
              </a:rPr>
              <a:t> </a:t>
            </a:r>
          </a:p>
          <a:p>
            <a:pPr eaLnBrk="1" hangingPunct="1"/>
            <a:r>
              <a:rPr lang="en-US" sz="3200" b="0">
                <a:solidFill>
                  <a:srgbClr val="FFCC00"/>
                </a:solidFill>
                <a:latin typeface="Times New Roman" charset="0"/>
              </a:rPr>
              <a:t>strike the film</a:t>
            </a:r>
          </a:p>
          <a:p>
            <a:pPr eaLnBrk="1" hangingPunct="1">
              <a:buFont typeface="Symbol" charset="0"/>
              <a:buChar char="Þ"/>
            </a:pPr>
            <a:r>
              <a:rPr lang="en-US" sz="3200" b="0">
                <a:solidFill>
                  <a:srgbClr val="FFCC00"/>
                </a:solidFill>
                <a:latin typeface="Times New Roman" charset="0"/>
              </a:rPr>
              <a:t>film appears </a:t>
            </a:r>
          </a:p>
          <a:p>
            <a:pPr eaLnBrk="1" hangingPunct="1">
              <a:buFont typeface="Symbol" charset="0"/>
              <a:buNone/>
            </a:pPr>
            <a:r>
              <a:rPr lang="en-US" sz="3200">
                <a:solidFill>
                  <a:srgbClr val="FFCC00"/>
                </a:solidFill>
                <a:latin typeface="Times New Roman" charset="0"/>
              </a:rPr>
              <a:t>BLACKER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33528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Times New Roman" charset="0"/>
              </a:rPr>
              <a:t>Fewer photons</a:t>
            </a:r>
            <a:r>
              <a:rPr lang="en-US" sz="3600" b="0">
                <a:latin typeface="Times New Roman" charset="0"/>
              </a:rPr>
              <a:t> </a:t>
            </a:r>
          </a:p>
          <a:p>
            <a:pPr eaLnBrk="1" hangingPunct="1"/>
            <a:r>
              <a:rPr lang="en-US" sz="3200" b="0">
                <a:latin typeface="Times New Roman" charset="0"/>
              </a:rPr>
              <a:t>strike the film</a:t>
            </a:r>
          </a:p>
          <a:p>
            <a:pPr eaLnBrk="1" hangingPunct="1"/>
            <a:r>
              <a:rPr lang="en-US" sz="3200" b="0">
                <a:latin typeface="Times New Roman" charset="0"/>
              </a:rPr>
              <a:t>=&gt; film appears </a:t>
            </a:r>
            <a:r>
              <a:rPr lang="en-US" sz="3600">
                <a:latin typeface="Times New Roman" charset="0"/>
              </a:rPr>
              <a:t>whiter </a:t>
            </a:r>
          </a:p>
        </p:txBody>
      </p:sp>
    </p:spTree>
    <p:extLst>
      <p:ext uri="{BB962C8B-B14F-4D97-AF65-F5344CB8AC3E}">
        <p14:creationId xmlns:p14="http://schemas.microsoft.com/office/powerpoint/2010/main" val="2876020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8488"/>
            <a:ext cx="7772400" cy="822325"/>
          </a:xfrm>
        </p:spPr>
        <p:txBody>
          <a:bodyPr/>
          <a:lstStyle/>
          <a:p>
            <a:r>
              <a:rPr lang="en-US"/>
              <a:t>X-ray beam</a:t>
            </a:r>
            <a:r>
              <a:rPr lang="en-US" sz="4000"/>
              <a:t/>
            </a:r>
            <a:br>
              <a:rPr lang="en-US" sz="4000"/>
            </a:br>
            <a:r>
              <a:rPr lang="en-US" sz="4000">
                <a:solidFill>
                  <a:srgbClr val="FFCC00"/>
                </a:solidFill>
              </a:rPr>
              <a:t>absorption</a:t>
            </a:r>
            <a:r>
              <a:rPr lang="en-US" sz="4000"/>
              <a:t> and </a:t>
            </a:r>
            <a:r>
              <a:rPr lang="en-US" sz="4000">
                <a:solidFill>
                  <a:srgbClr val="FFCC00"/>
                </a:solidFill>
              </a:rPr>
              <a:t>attenuation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dirty="0"/>
              <a:t>X-Rays passing through matter become</a:t>
            </a:r>
            <a:r>
              <a:rPr lang="en-US" sz="2800" dirty="0"/>
              <a:t> </a:t>
            </a:r>
            <a:r>
              <a:rPr lang="en-US" sz="4000" dirty="0">
                <a:solidFill>
                  <a:srgbClr val="FFCC00"/>
                </a:solidFill>
              </a:rPr>
              <a:t>ATTENUATED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b="1" dirty="0"/>
              <a:t>via </a:t>
            </a:r>
            <a:r>
              <a:rPr lang="en-US" b="1" u="sng" dirty="0"/>
              <a:t>absorption</a:t>
            </a:r>
            <a:r>
              <a:rPr lang="en-US" b="1" dirty="0"/>
              <a:t> and </a:t>
            </a:r>
            <a:r>
              <a:rPr lang="en-US" b="1" u="sng" dirty="0" smtClean="0"/>
              <a:t>scatter</a:t>
            </a:r>
            <a:endParaRPr lang="en-US" b="1" dirty="0"/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endParaRPr lang="en-US" b="1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/>
              <a:t>With increasing atomic number comes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None/>
            </a:pPr>
            <a:r>
              <a:rPr lang="en-US" b="1" dirty="0"/>
              <a:t>	increasing attenuation by the material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253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80" y="277813"/>
            <a:ext cx="7584063" cy="1004887"/>
          </a:xfrm>
        </p:spPr>
        <p:txBody>
          <a:bodyPr/>
          <a:lstStyle/>
          <a:p>
            <a:pPr algn="r"/>
            <a:r>
              <a:rPr lang="en-US" dirty="0"/>
              <a:t>Radiographic Densities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0485"/>
            <a:ext cx="7467600" cy="5026813"/>
          </a:xfrm>
        </p:spPr>
        <p:txBody>
          <a:bodyPr/>
          <a:lstStyle/>
          <a:p>
            <a:r>
              <a:rPr lang="en-US" dirty="0"/>
              <a:t>Metal                        Very White</a:t>
            </a:r>
          </a:p>
          <a:p>
            <a:r>
              <a:rPr lang="en-US" dirty="0"/>
              <a:t>Bone		          </a:t>
            </a:r>
            <a:r>
              <a:rPr lang="en-US" dirty="0" smtClean="0"/>
              <a:t>    White</a:t>
            </a:r>
            <a:endParaRPr lang="en-US" dirty="0"/>
          </a:p>
          <a:p>
            <a:r>
              <a:rPr lang="en-US" dirty="0"/>
              <a:t>Water                        Gray</a:t>
            </a:r>
          </a:p>
          <a:p>
            <a:r>
              <a:rPr lang="en-US" dirty="0"/>
              <a:t>Fat                             Gray-Black</a:t>
            </a:r>
          </a:p>
          <a:p>
            <a:r>
              <a:rPr lang="en-US" dirty="0"/>
              <a:t>Air                             Black</a:t>
            </a:r>
          </a:p>
          <a:p>
            <a:pPr>
              <a:buFont typeface="Wingdings" charset="0"/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</a:rPr>
              <a:t>Metal is most </a:t>
            </a:r>
            <a:r>
              <a:rPr lang="en-US" sz="2800" i="1" u="sng" dirty="0" err="1">
                <a:solidFill>
                  <a:srgbClr val="FFFF00"/>
                </a:solidFill>
              </a:rPr>
              <a:t>Radiodense</a:t>
            </a:r>
            <a:r>
              <a:rPr lang="en-US" sz="2800" i="1" dirty="0">
                <a:solidFill>
                  <a:srgbClr val="FFFF00"/>
                </a:solidFill>
              </a:rPr>
              <a:t> or</a:t>
            </a:r>
            <a:r>
              <a:rPr lang="en-US" sz="2800" i="1" u="sng" dirty="0">
                <a:solidFill>
                  <a:srgbClr val="FFFF00"/>
                </a:solidFill>
              </a:rPr>
              <a:t> </a:t>
            </a:r>
            <a:r>
              <a:rPr lang="en-US" sz="2800" i="1" u="sng" dirty="0" smtClean="0">
                <a:solidFill>
                  <a:srgbClr val="FFFF00"/>
                </a:solidFill>
              </a:rPr>
              <a:t>Radiopaque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endParaRPr lang="en-US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FFFF00"/>
                </a:solidFill>
              </a:rPr>
              <a:t>Air is most </a:t>
            </a:r>
            <a:r>
              <a:rPr lang="en-US" sz="2800" i="1" u="sng" dirty="0" smtClean="0">
                <a:solidFill>
                  <a:srgbClr val="FFFF00"/>
                </a:solidFill>
              </a:rPr>
              <a:t>Radiolucent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3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304800"/>
            <a:ext cx="8575419" cy="14319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Hounsfield Unit Scale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(CT Attenuation)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96291"/>
            <a:ext cx="8458200" cy="4191000"/>
          </a:xfrm>
        </p:spPr>
        <p:txBody>
          <a:bodyPr/>
          <a:lstStyle/>
          <a:p>
            <a:r>
              <a:rPr lang="en-US" sz="3600" dirty="0"/>
              <a:t>Gas (Air)		</a:t>
            </a:r>
            <a:r>
              <a:rPr lang="en-US" sz="3600" dirty="0" smtClean="0"/>
              <a:t>-</a:t>
            </a:r>
            <a:r>
              <a:rPr lang="en-US" sz="3600" dirty="0"/>
              <a:t>1,000 HU</a:t>
            </a:r>
          </a:p>
          <a:p>
            <a:r>
              <a:rPr lang="en-US" sz="3600" dirty="0"/>
              <a:t>Fat			</a:t>
            </a:r>
            <a:r>
              <a:rPr lang="en-US" sz="3600" dirty="0" smtClean="0"/>
              <a:t>-</a:t>
            </a:r>
            <a:r>
              <a:rPr lang="en-US" sz="3600" dirty="0"/>
              <a:t>100 HU</a:t>
            </a:r>
          </a:p>
          <a:p>
            <a:r>
              <a:rPr lang="en-US" sz="3600" dirty="0"/>
              <a:t>Water			</a:t>
            </a:r>
            <a:r>
              <a:rPr lang="en-US" sz="3600" dirty="0" smtClean="0"/>
              <a:t>0 </a:t>
            </a:r>
            <a:r>
              <a:rPr lang="en-US" sz="3600" dirty="0"/>
              <a:t>HU</a:t>
            </a:r>
          </a:p>
          <a:p>
            <a:r>
              <a:rPr lang="en-US" sz="3600" dirty="0"/>
              <a:t>Soft tissue	</a:t>
            </a:r>
            <a:r>
              <a:rPr lang="en-US" sz="3600" dirty="0" smtClean="0"/>
              <a:t>      +</a:t>
            </a:r>
            <a:r>
              <a:rPr lang="en-US" sz="3600" dirty="0"/>
              <a:t>20 to +100 HU</a:t>
            </a:r>
          </a:p>
          <a:p>
            <a:r>
              <a:rPr lang="en-US" sz="3600" dirty="0"/>
              <a:t>Bone			</a:t>
            </a:r>
            <a:r>
              <a:rPr lang="en-US" sz="3600" dirty="0" smtClean="0"/>
              <a:t>+</a:t>
            </a:r>
            <a:r>
              <a:rPr lang="en-US" sz="3600" dirty="0"/>
              <a:t>1,000 HU</a:t>
            </a:r>
          </a:p>
        </p:txBody>
      </p:sp>
    </p:spTree>
    <p:extLst>
      <p:ext uri="{BB962C8B-B14F-4D97-AF65-F5344CB8AC3E}">
        <p14:creationId xmlns:p14="http://schemas.microsoft.com/office/powerpoint/2010/main" val="2896008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206500"/>
          </a:xfrm>
        </p:spPr>
        <p:txBody>
          <a:bodyPr/>
          <a:lstStyle/>
          <a:p>
            <a:r>
              <a:rPr lang="en-US" sz="4800" b="1"/>
              <a:t>Ionization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An atom which loses an electron is ionized</a:t>
            </a:r>
          </a:p>
          <a:p>
            <a:pPr>
              <a:lnSpc>
                <a:spcPct val="90000"/>
              </a:lnSpc>
            </a:pPr>
            <a:r>
              <a:rPr lang="en-US" sz="4000"/>
              <a:t>Photons having </a:t>
            </a:r>
            <a:r>
              <a:rPr lang="en-US" sz="4000">
                <a:sym typeface="Symbol" charset="0"/>
              </a:rPr>
              <a:t> </a:t>
            </a:r>
            <a:r>
              <a:rPr lang="en-US" sz="4400" b="1">
                <a:sym typeface="Symbol" charset="0"/>
              </a:rPr>
              <a:t>15</a:t>
            </a:r>
            <a:r>
              <a:rPr lang="en-US" sz="4400">
                <a:sym typeface="Symbol" charset="0"/>
              </a:rPr>
              <a:t> </a:t>
            </a:r>
            <a:r>
              <a:rPr lang="en-US" sz="4000">
                <a:sym typeface="Symbol" charset="0"/>
              </a:rPr>
              <a:t>electron volts can produce ionization in atoms and molecules</a:t>
            </a:r>
          </a:p>
          <a:p>
            <a:pPr>
              <a:lnSpc>
                <a:spcPct val="90000"/>
              </a:lnSpc>
            </a:pPr>
            <a:r>
              <a:rPr lang="en-US" sz="4000" b="1" u="sng">
                <a:sym typeface="Symbol" charset="0"/>
              </a:rPr>
              <a:t>X-Rays</a:t>
            </a:r>
            <a:r>
              <a:rPr lang="en-US" sz="4000">
                <a:sym typeface="Symbol" charset="0"/>
              </a:rPr>
              <a:t>, </a:t>
            </a:r>
            <a:r>
              <a:rPr lang="en-US" sz="4000" b="1" u="sng">
                <a:sym typeface="Symbol" charset="0"/>
              </a:rPr>
              <a:t>Gamma Rays</a:t>
            </a:r>
            <a:r>
              <a:rPr lang="en-US" sz="4000">
                <a:sym typeface="Symbol" charset="0"/>
              </a:rPr>
              <a:t>, and certain types of </a:t>
            </a:r>
            <a:r>
              <a:rPr lang="en-US" sz="4000" b="1" u="sng">
                <a:sym typeface="Symbol" charset="0"/>
              </a:rPr>
              <a:t>UV</a:t>
            </a:r>
            <a:r>
              <a:rPr lang="en-US" sz="4000">
                <a:sym typeface="Symbol" charset="0"/>
              </a:rPr>
              <a:t> Radiation are Ionizing Radiation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2173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8803" y="1782044"/>
            <a:ext cx="8229600" cy="4221163"/>
          </a:xfrm>
        </p:spPr>
        <p:txBody>
          <a:bodyPr/>
          <a:lstStyle/>
          <a:p>
            <a:r>
              <a:rPr lang="en-US" dirty="0"/>
              <a:t>Doubling your distance from the X-ray tube reduces your exposure by a factor of four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r>
              <a:rPr lang="en-US" dirty="0"/>
              <a:t>Tripling your distance from the X-ray tube reduces your exposure by a factor of nine!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7359"/>
            <a:ext cx="7781048" cy="1442551"/>
          </a:xfrm>
          <a:noFill/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LIMITING YOUR EXPOSURE: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i="1" dirty="0">
                <a:solidFill>
                  <a:srgbClr val="FFFF00"/>
                </a:solidFill>
              </a:rPr>
              <a:t>You do the math!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0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36" y="357829"/>
            <a:ext cx="8305800" cy="1600200"/>
          </a:xfrm>
        </p:spPr>
        <p:txBody>
          <a:bodyPr/>
          <a:lstStyle/>
          <a:p>
            <a:r>
              <a:rPr lang="en-US" sz="4000" dirty="0" err="1"/>
              <a:t>RadTech</a:t>
            </a:r>
            <a:r>
              <a:rPr lang="en-US" sz="4000" dirty="0"/>
              <a:t> uses </a:t>
            </a:r>
            <a:r>
              <a:rPr lang="en-US" sz="4000" u="sng" dirty="0">
                <a:solidFill>
                  <a:srgbClr val="FFCC00"/>
                </a:solidFill>
              </a:rPr>
              <a:t>collimation</a:t>
            </a:r>
            <a:r>
              <a:rPr lang="en-US" sz="4000" dirty="0"/>
              <a:t> and </a:t>
            </a:r>
            <a:r>
              <a:rPr lang="en-US" sz="4000" u="sng" dirty="0"/>
              <a:t>lead apron</a:t>
            </a:r>
            <a:r>
              <a:rPr lang="en-US" sz="4000" dirty="0"/>
              <a:t> to </a:t>
            </a:r>
            <a:r>
              <a:rPr lang="en-US" sz="4000" dirty="0">
                <a:solidFill>
                  <a:srgbClr val="FFCC00"/>
                </a:solidFill>
              </a:rPr>
              <a:t>reduce exposure</a:t>
            </a:r>
          </a:p>
        </p:txBody>
      </p:sp>
    </p:spTree>
    <p:extLst>
      <p:ext uri="{BB962C8B-B14F-4D97-AF65-F5344CB8AC3E}">
        <p14:creationId xmlns:p14="http://schemas.microsoft.com/office/powerpoint/2010/main" val="1152604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678"/>
            <a:ext cx="8839200" cy="972154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rgbClr val="FFFF00"/>
                </a:solidFill>
              </a:rPr>
              <a:t>Ionizing Radiation </a:t>
            </a:r>
            <a:r>
              <a:rPr lang="en-US" sz="4000" b="0" dirty="0" smtClean="0">
                <a:solidFill>
                  <a:srgbClr val="FFFF00"/>
                </a:solidFill>
              </a:rPr>
              <a:t>in </a:t>
            </a:r>
            <a:r>
              <a:rPr lang="en-US" sz="4000" b="0" dirty="0">
                <a:solidFill>
                  <a:srgbClr val="FFFF00"/>
                </a:solidFill>
              </a:rPr>
              <a:t>Radiology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51240"/>
            <a:ext cx="8610600" cy="4953000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Patients undergoing these types of studies are exposed to Ionizing Radiation:</a:t>
            </a:r>
          </a:p>
          <a:p>
            <a:pPr lvl="1"/>
            <a:r>
              <a:rPr lang="en-US" sz="3200" dirty="0"/>
              <a:t>Radiographs</a:t>
            </a:r>
          </a:p>
          <a:p>
            <a:pPr lvl="1"/>
            <a:r>
              <a:rPr lang="en-US" sz="3200" dirty="0"/>
              <a:t>Fluoroscopy/Conventional Angiography</a:t>
            </a:r>
          </a:p>
          <a:p>
            <a:pPr lvl="1"/>
            <a:r>
              <a:rPr lang="en-US" sz="3200" b="1" dirty="0">
                <a:solidFill>
                  <a:srgbClr val="FFCC00"/>
                </a:solidFill>
              </a:rPr>
              <a:t>CT</a:t>
            </a:r>
          </a:p>
          <a:p>
            <a:pPr lvl="1"/>
            <a:r>
              <a:rPr lang="en-US" sz="3200" dirty="0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1794743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28748" y="418265"/>
            <a:ext cx="7086600" cy="9471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cs typeface="+mj-cs"/>
              </a:rPr>
              <a:t>Goals &amp; Objectives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1066800" y="1981200"/>
            <a:ext cx="7543800" cy="3521480"/>
          </a:xfrm>
        </p:spPr>
        <p:txBody>
          <a:bodyPr vert="horz" anchor="t"/>
          <a:lstStyle/>
          <a:p>
            <a:pPr marL="571500" indent="-514350">
              <a:buAutoNum type="arabicPeriod"/>
            </a:pPr>
            <a:r>
              <a:rPr lang="en-US" dirty="0" smtClean="0"/>
              <a:t>Short Course</a:t>
            </a:r>
          </a:p>
          <a:p>
            <a:pPr marL="571500" indent="-514350">
              <a:buAutoNum type="arabicPeriod"/>
            </a:pPr>
            <a:r>
              <a:rPr lang="en-US" dirty="0" smtClean="0"/>
              <a:t>Overview of radiology and its subspecialties</a:t>
            </a:r>
          </a:p>
          <a:p>
            <a:pPr marL="571500" indent="-514350">
              <a:buAutoNum type="arabicPeriod"/>
            </a:pPr>
            <a:r>
              <a:rPr lang="en-US" dirty="0" smtClean="0"/>
              <a:t>Lots of information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Overwhelming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Advanced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71550" lvl="1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1118" y="6186444"/>
            <a:ext cx="6262502" cy="424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Lsuhsc.edu</a:t>
            </a:r>
            <a:r>
              <a:rPr lang="en-US" dirty="0" smtClean="0"/>
              <a:t>     Schools </a:t>
            </a:r>
            <a:r>
              <a:rPr lang="en-US" dirty="0" err="1" smtClean="0"/>
              <a:t>Dept</a:t>
            </a:r>
            <a:r>
              <a:rPr lang="en-US" dirty="0" smtClean="0"/>
              <a:t> of Radiology   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6764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Multi-Detector (Helical) CT</a:t>
            </a:r>
            <a:br>
              <a:rPr lang="en-US" sz="3600" b="1">
                <a:solidFill>
                  <a:schemeClr val="tx1"/>
                </a:solidFill>
              </a:rPr>
            </a:br>
            <a:r>
              <a:rPr lang="en-US" sz="3600" b="1">
                <a:solidFill>
                  <a:schemeClr val="tx1"/>
                </a:solidFill>
              </a:rPr>
              <a:t>multiple planes of detectors in the gantry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Technical innovation allows</a:t>
            </a:r>
          </a:p>
          <a:p>
            <a:pPr lvl="1"/>
            <a:r>
              <a:rPr lang="en-US" sz="3200">
                <a:solidFill>
                  <a:srgbClr val="FFCC00"/>
                </a:solidFill>
              </a:rPr>
              <a:t> even </a:t>
            </a:r>
            <a:r>
              <a:rPr lang="en-US" sz="3200" u="sng">
                <a:solidFill>
                  <a:srgbClr val="FFCC00"/>
                </a:solidFill>
              </a:rPr>
              <a:t>faster</a:t>
            </a:r>
            <a:r>
              <a:rPr lang="en-US" sz="3200">
                <a:solidFill>
                  <a:srgbClr val="FFCC00"/>
                </a:solidFill>
              </a:rPr>
              <a:t> scanning</a:t>
            </a:r>
          </a:p>
          <a:p>
            <a:pPr lvl="1"/>
            <a:r>
              <a:rPr lang="en-US" sz="3200">
                <a:solidFill>
                  <a:srgbClr val="FFCC00"/>
                </a:solidFill>
              </a:rPr>
              <a:t> </a:t>
            </a:r>
            <a:r>
              <a:rPr lang="en-US" sz="3200" u="sng">
                <a:solidFill>
                  <a:srgbClr val="FFCC00"/>
                </a:solidFill>
              </a:rPr>
              <a:t>over a much longer range</a:t>
            </a:r>
          </a:p>
          <a:p>
            <a:pPr lvl="1"/>
            <a:r>
              <a:rPr lang="en-US" sz="3200">
                <a:solidFill>
                  <a:srgbClr val="FFCC00"/>
                </a:solidFill>
              </a:rPr>
              <a:t> with even better image quality</a:t>
            </a:r>
          </a:p>
          <a:p>
            <a:r>
              <a:rPr lang="en-US">
                <a:solidFill>
                  <a:srgbClr val="FFCC00"/>
                </a:solidFill>
              </a:rPr>
              <a:t>Radiation exposure greater than single-detector CT</a:t>
            </a:r>
          </a:p>
          <a:p>
            <a:r>
              <a:rPr lang="en-US">
                <a:solidFill>
                  <a:srgbClr val="FFCC00"/>
                </a:solidFill>
              </a:rPr>
              <a:t> </a:t>
            </a:r>
            <a:r>
              <a:rPr lang="ja-JP" altLang="en-US">
                <a:solidFill>
                  <a:srgbClr val="FFCC00"/>
                </a:solidFill>
                <a:latin typeface="Arial"/>
              </a:rPr>
              <a:t>“</a:t>
            </a:r>
            <a:r>
              <a:rPr lang="en-US">
                <a:solidFill>
                  <a:srgbClr val="FFCC00"/>
                </a:solidFill>
              </a:rPr>
              <a:t>Total body</a:t>
            </a:r>
            <a:r>
              <a:rPr lang="ja-JP" altLang="en-US">
                <a:solidFill>
                  <a:srgbClr val="FFCC00"/>
                </a:solidFill>
                <a:latin typeface="Arial"/>
              </a:rPr>
              <a:t>”</a:t>
            </a:r>
            <a:r>
              <a:rPr lang="en-US">
                <a:solidFill>
                  <a:srgbClr val="FFCC00"/>
                </a:solidFill>
              </a:rPr>
              <a:t> CT in trauma pts</a:t>
            </a:r>
          </a:p>
        </p:txBody>
      </p:sp>
    </p:spTree>
    <p:extLst>
      <p:ext uri="{BB962C8B-B14F-4D97-AF65-F5344CB8AC3E}">
        <p14:creationId xmlns:p14="http://schemas.microsoft.com/office/powerpoint/2010/main" val="3176425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7315200" cy="83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600">
                <a:solidFill>
                  <a:srgbClr val="FFCC00"/>
                </a:solidFill>
              </a:rPr>
              <a:t>Helical CT</a:t>
            </a:r>
            <a:r>
              <a:rPr lang="en-US" sz="3600"/>
              <a:t>:  A volumetric examination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charset="0"/>
              <a:buNone/>
            </a:pPr>
            <a:r>
              <a:rPr lang="en-US" sz="3600"/>
              <a:t>		synonym:  Spiral CT</a:t>
            </a:r>
          </a:p>
        </p:txBody>
      </p:sp>
      <p:graphicFrame>
        <p:nvGraphicFramePr>
          <p:cNvPr id="347139" name="Object 3"/>
          <p:cNvGraphicFramePr>
            <a:graphicFrameLocks noChangeAspect="1"/>
          </p:cNvGraphicFramePr>
          <p:nvPr/>
        </p:nvGraphicFramePr>
        <p:xfrm>
          <a:off x="3352800" y="1752600"/>
          <a:ext cx="5487988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Document" r:id="rId4" imgW="5486400" imgH="4112260" progId="Word.Document.8">
                  <p:embed/>
                </p:oleObj>
              </mc:Choice>
              <mc:Fallback>
                <p:oleObj name="Document" r:id="rId4" imgW="5486400" imgH="41122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5487988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79425" y="2582863"/>
            <a:ext cx="28289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Tube and table move: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Tube:  circular path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Table: translocation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441325" y="4613275"/>
            <a:ext cx="2740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 i="1">
                <a:latin typeface="Times New Roman" charset="0"/>
              </a:rPr>
              <a:t>CT </a:t>
            </a:r>
            <a:r>
              <a:rPr lang="en-US" sz="2400" b="0" i="1">
                <a:solidFill>
                  <a:srgbClr val="FFCC00"/>
                </a:solidFill>
                <a:latin typeface="Times New Roman" charset="0"/>
              </a:rPr>
              <a:t>computer creates</a:t>
            </a:r>
          </a:p>
          <a:p>
            <a:pPr eaLnBrk="1" hangingPunct="1"/>
            <a:r>
              <a:rPr lang="en-US" sz="2400" b="0" i="1">
                <a:latin typeface="Times New Roman" charset="0"/>
              </a:rPr>
              <a:t>discrete images </a:t>
            </a:r>
          </a:p>
          <a:p>
            <a:pPr eaLnBrk="1" hangingPunct="1"/>
            <a:r>
              <a:rPr lang="en-US" sz="2400" b="0" i="1">
                <a:latin typeface="Times New Roman" charset="0"/>
              </a:rPr>
              <a:t>from this</a:t>
            </a:r>
          </a:p>
          <a:p>
            <a:pPr eaLnBrk="1" hangingPunct="1"/>
            <a:r>
              <a:rPr lang="en-US" sz="2400" b="0" i="1">
                <a:latin typeface="Times New Roman" charset="0"/>
              </a:rPr>
              <a:t>volume of data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63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600200"/>
          </a:xfrm>
        </p:spPr>
        <p:txBody>
          <a:bodyPr/>
          <a:lstStyle/>
          <a:p>
            <a:r>
              <a:rPr lang="en-US"/>
              <a:t>MAIN ADVANTAGES </a:t>
            </a:r>
            <a:br>
              <a:rPr lang="en-US"/>
            </a:br>
            <a:r>
              <a:rPr lang="en-US"/>
              <a:t>OF </a:t>
            </a:r>
            <a:br>
              <a:rPr lang="en-US"/>
            </a:br>
            <a:r>
              <a:rPr lang="en-US" sz="4800" b="1">
                <a:solidFill>
                  <a:srgbClr val="FFFF00"/>
                </a:solidFill>
              </a:rPr>
              <a:t>CT</a:t>
            </a:r>
            <a:r>
              <a:rPr lang="en-US"/>
              <a:t> OVER MRI</a:t>
            </a:r>
            <a:endParaRPr lang="en-US" sz="600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4788"/>
            <a:ext cx="7770813" cy="3355975"/>
          </a:xfrm>
        </p:spPr>
        <p:txBody>
          <a:bodyPr/>
          <a:lstStyle/>
          <a:p>
            <a:r>
              <a:rPr lang="en-US" sz="4800"/>
              <a:t>Rapid scan acquisition</a:t>
            </a:r>
          </a:p>
          <a:p>
            <a:r>
              <a:rPr lang="en-US" sz="4800"/>
              <a:t>Visualization of </a:t>
            </a:r>
            <a:r>
              <a:rPr lang="en-US" sz="4400" b="1">
                <a:solidFill>
                  <a:srgbClr val="FFFF00"/>
                </a:solidFill>
              </a:rPr>
              <a:t>cortical bone</a:t>
            </a:r>
            <a:r>
              <a:rPr lang="en-US" sz="4800"/>
              <a:t> and soft tissue </a:t>
            </a:r>
            <a:r>
              <a:rPr lang="en-US" sz="4400" b="1">
                <a:solidFill>
                  <a:srgbClr val="FFFF00"/>
                </a:solidFill>
              </a:rPr>
              <a:t>calcifications</a:t>
            </a:r>
          </a:p>
        </p:txBody>
      </p:sp>
    </p:spTree>
    <p:extLst>
      <p:ext uri="{BB962C8B-B14F-4D97-AF65-F5344CB8AC3E}">
        <p14:creationId xmlns:p14="http://schemas.microsoft.com/office/powerpoint/2010/main" val="3452488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206500"/>
          </a:xfrm>
        </p:spPr>
        <p:txBody>
          <a:bodyPr/>
          <a:lstStyle/>
          <a:p>
            <a:r>
              <a:rPr lang="en-US" sz="4000"/>
              <a:t>Exposure to Ionizing Radiation</a:t>
            </a:r>
            <a:br>
              <a:rPr lang="en-US" sz="4000"/>
            </a:br>
            <a:r>
              <a:rPr lang="en-US" sz="4000"/>
              <a:t>causes two types of effects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Deterministic </a:t>
            </a:r>
            <a:r>
              <a:rPr lang="en-US" sz="2800" b="1"/>
              <a:t>Effects:  A </a:t>
            </a:r>
            <a:r>
              <a:rPr lang="en-US" sz="2800" b="1">
                <a:solidFill>
                  <a:srgbClr val="FFCC00"/>
                </a:solidFill>
              </a:rPr>
              <a:t>minimum threshold</a:t>
            </a:r>
            <a:r>
              <a:rPr lang="en-US" sz="2800" b="1"/>
              <a:t> dose must be attained for the effect to occur.  Examples include cataract formation, skin reddening (erythema), and sterility. Also referred to as </a:t>
            </a:r>
            <a:r>
              <a:rPr lang="ja-JP" altLang="en-US" sz="2800" b="1">
                <a:solidFill>
                  <a:srgbClr val="FFCC00"/>
                </a:solidFill>
                <a:latin typeface="Arial"/>
              </a:rPr>
              <a:t>“</a:t>
            </a:r>
            <a:r>
              <a:rPr lang="en-US" sz="2800" b="1">
                <a:solidFill>
                  <a:srgbClr val="FFCC00"/>
                </a:solidFill>
              </a:rPr>
              <a:t>non-stochastic</a:t>
            </a:r>
            <a:r>
              <a:rPr lang="ja-JP" altLang="en-US" sz="2800" b="1">
                <a:solidFill>
                  <a:srgbClr val="FFCC00"/>
                </a:solidFill>
                <a:latin typeface="Arial"/>
              </a:rPr>
              <a:t>”</a:t>
            </a:r>
            <a:r>
              <a:rPr lang="en-US" sz="2800" b="1"/>
              <a:t> effects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FFCC00"/>
                </a:solidFill>
              </a:rPr>
              <a:t>Stochastic</a:t>
            </a:r>
            <a:r>
              <a:rPr lang="en-US" sz="3600" b="1"/>
              <a:t> </a:t>
            </a:r>
            <a:r>
              <a:rPr lang="en-US" sz="2800" b="1"/>
              <a:t>Effects:  The effect may (potentially) occur following </a:t>
            </a:r>
            <a:r>
              <a:rPr lang="en-US" sz="2800" b="1">
                <a:solidFill>
                  <a:srgbClr val="FFCC00"/>
                </a:solidFill>
              </a:rPr>
              <a:t>any amount</a:t>
            </a:r>
            <a:r>
              <a:rPr lang="en-US" sz="2800" b="1"/>
              <a:t> of exposure – there is no threshold.  Examples include </a:t>
            </a:r>
            <a:r>
              <a:rPr lang="en-US" sz="2800" b="1">
                <a:solidFill>
                  <a:srgbClr val="FFCC00"/>
                </a:solidFill>
              </a:rPr>
              <a:t>cancer and genetic defects</a:t>
            </a:r>
            <a:r>
              <a:rPr lang="en-US" sz="2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495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229600" cy="12065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Normal bone scan		            							mets 				</a:t>
            </a:r>
            <a:r>
              <a:rPr lang="en-US" sz="3600">
                <a:solidFill>
                  <a:srgbClr val="F7F7F7"/>
                </a:solidFill>
              </a:rPr>
              <a:t>				</a:t>
            </a:r>
            <a:endParaRPr lang="en-US" sz="3600">
              <a:solidFill>
                <a:schemeClr val="tx1"/>
              </a:solidFill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838200" y="1219200"/>
          <a:ext cx="31416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Document" r:id="rId3" imgW="3810000" imgH="6413500" progId="Word.Document.8">
                  <p:embed/>
                </p:oleObj>
              </mc:Choice>
              <mc:Fallback>
                <p:oleObj name="Document" r:id="rId3" imgW="3810000" imgH="6413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314166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5638800" y="1752600"/>
          <a:ext cx="274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Document" r:id="rId6" imgW="4445000" imgH="6705600" progId="Word.Document.8">
                  <p:embed/>
                </p:oleObj>
              </mc:Choice>
              <mc:Fallback>
                <p:oleObj name="Document" r:id="rId6" imgW="4445000" imgH="670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2743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876800" y="5791200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charset="0"/>
              </a:rPr>
              <a:t>Posterior	Anterior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charset="0"/>
              </a:rPr>
              <a:t>Anterior	Posterior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6659563" y="6400800"/>
            <a:ext cx="2484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0">
                <a:latin typeface="Times New Roman" charset="0"/>
              </a:rPr>
              <a:t>Diethelm MD Lisa</a:t>
            </a:r>
          </a:p>
        </p:txBody>
      </p:sp>
    </p:spTree>
    <p:extLst>
      <p:ext uri="{BB962C8B-B14F-4D97-AF65-F5344CB8AC3E}">
        <p14:creationId xmlns:p14="http://schemas.microsoft.com/office/powerpoint/2010/main" val="3697973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9950"/>
          </a:xfrm>
        </p:spPr>
        <p:txBody>
          <a:bodyPr/>
          <a:lstStyle/>
          <a:p>
            <a:r>
              <a:rPr lang="en-US" sz="6000">
                <a:solidFill>
                  <a:srgbClr val="FFCC00"/>
                </a:solidFill>
              </a:rPr>
              <a:t>Nuclear Medicine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724400"/>
          </a:xfrm>
        </p:spPr>
        <p:txBody>
          <a:bodyPr/>
          <a:lstStyle/>
          <a:p>
            <a:r>
              <a:rPr lang="en-US" sz="3600" b="1"/>
              <a:t>Photons</a:t>
            </a:r>
            <a:r>
              <a:rPr lang="en-US" sz="4000"/>
              <a:t> </a:t>
            </a:r>
            <a:r>
              <a:rPr lang="en-US" sz="2800" b="1"/>
              <a:t>emitted by radioisotopes are detected by Sodium Iodide crystals. Brightness of light emitted depends on the </a:t>
            </a:r>
            <a:r>
              <a:rPr lang="en-US" sz="2800" b="1">
                <a:solidFill>
                  <a:srgbClr val="FFCC00"/>
                </a:solidFill>
              </a:rPr>
              <a:t>energy of the photon</a:t>
            </a:r>
          </a:p>
          <a:p>
            <a:r>
              <a:rPr lang="en-US" sz="3600" b="1"/>
              <a:t>Photo</a:t>
            </a:r>
            <a:r>
              <a:rPr lang="en-US" sz="3600" b="1">
                <a:solidFill>
                  <a:srgbClr val="FFCC00"/>
                </a:solidFill>
              </a:rPr>
              <a:t>detectors</a:t>
            </a:r>
            <a:r>
              <a:rPr lang="en-US" sz="3600" b="1"/>
              <a:t> </a:t>
            </a:r>
            <a:r>
              <a:rPr lang="en-US"/>
              <a:t>convert the light into an electronic signal</a:t>
            </a:r>
            <a:r>
              <a:rPr lang="en-US" sz="4000"/>
              <a:t>, </a:t>
            </a:r>
            <a:r>
              <a:rPr lang="en-US"/>
              <a:t>which a computer converts to diagnostic images………</a:t>
            </a:r>
          </a:p>
        </p:txBody>
      </p:sp>
    </p:spTree>
    <p:extLst>
      <p:ext uri="{BB962C8B-B14F-4D97-AF65-F5344CB8AC3E}">
        <p14:creationId xmlns:p14="http://schemas.microsoft.com/office/powerpoint/2010/main" val="1908055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CC00"/>
                </a:solidFill>
              </a:rPr>
              <a:t>Nuclear Medicine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Most imaging modalities detect changes in gross </a:t>
            </a:r>
            <a:r>
              <a:rPr lang="en-US" sz="4000" b="1"/>
              <a:t>anatomy</a:t>
            </a:r>
          </a:p>
          <a:p>
            <a:pPr>
              <a:lnSpc>
                <a:spcPct val="90000"/>
              </a:lnSpc>
            </a:pPr>
            <a:r>
              <a:rPr lang="en-US" sz="4000"/>
              <a:t>However, most NM exams rely on changes in </a:t>
            </a:r>
            <a:r>
              <a:rPr lang="en-US" sz="4000" b="1">
                <a:solidFill>
                  <a:srgbClr val="FFCC00"/>
                </a:solidFill>
              </a:rPr>
              <a:t>physiology</a:t>
            </a:r>
            <a:r>
              <a:rPr lang="en-US" sz="4000"/>
              <a:t> to detect disease.</a:t>
            </a:r>
          </a:p>
          <a:p>
            <a:pPr>
              <a:lnSpc>
                <a:spcPct val="90000"/>
              </a:lnSpc>
            </a:pPr>
            <a:r>
              <a:rPr lang="en-US" sz="4000"/>
              <a:t>Radionuclides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Produce </a:t>
            </a:r>
            <a:r>
              <a:rPr lang="en-US" sz="3600">
                <a:solidFill>
                  <a:srgbClr val="FFCC00"/>
                </a:solidFill>
              </a:rPr>
              <a:t>ionizing radiation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Administered I.V., orally, SubQ</a:t>
            </a:r>
          </a:p>
        </p:txBody>
      </p:sp>
    </p:spTree>
    <p:extLst>
      <p:ext uri="{BB962C8B-B14F-4D97-AF65-F5344CB8AC3E}">
        <p14:creationId xmlns:p14="http://schemas.microsoft.com/office/powerpoint/2010/main" val="32521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7850"/>
          </a:xfrm>
        </p:spPr>
        <p:txBody>
          <a:bodyPr/>
          <a:lstStyle/>
          <a:p>
            <a:r>
              <a:rPr lang="en-US" sz="6600"/>
              <a:t>PACS Training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r>
              <a:rPr lang="en-US" sz="3600" u="sng" dirty="0">
                <a:solidFill>
                  <a:schemeClr val="tx2"/>
                </a:solidFill>
              </a:rPr>
              <a:t>P</a:t>
            </a:r>
            <a:r>
              <a:rPr lang="en-US" sz="3600" dirty="0">
                <a:solidFill>
                  <a:schemeClr val="tx2"/>
                </a:solidFill>
              </a:rPr>
              <a:t>icture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3600" u="sng" dirty="0">
                <a:solidFill>
                  <a:schemeClr val="tx2"/>
                </a:solidFill>
              </a:rPr>
              <a:t>A</a:t>
            </a:r>
            <a:r>
              <a:rPr lang="en-US" sz="3600" dirty="0">
                <a:solidFill>
                  <a:schemeClr val="tx2"/>
                </a:solidFill>
              </a:rPr>
              <a:t>rchiving</a:t>
            </a:r>
            <a:r>
              <a:rPr lang="en-US" dirty="0"/>
              <a:t> and </a:t>
            </a:r>
            <a:r>
              <a:rPr lang="en-US" sz="3600" u="sng" dirty="0">
                <a:solidFill>
                  <a:schemeClr val="tx2"/>
                </a:solidFill>
              </a:rPr>
              <a:t>C</a:t>
            </a:r>
            <a:r>
              <a:rPr lang="en-US" sz="3600" dirty="0">
                <a:solidFill>
                  <a:schemeClr val="tx2"/>
                </a:solidFill>
              </a:rPr>
              <a:t>ommunication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3600" u="sng" dirty="0">
                <a:solidFill>
                  <a:schemeClr val="tx2"/>
                </a:solidFill>
              </a:rPr>
              <a:t>S</a:t>
            </a:r>
            <a:r>
              <a:rPr lang="en-US" sz="3600" dirty="0">
                <a:solidFill>
                  <a:schemeClr val="tx2"/>
                </a:solidFill>
              </a:rPr>
              <a:t>ystem</a:t>
            </a:r>
          </a:p>
          <a:p>
            <a:r>
              <a:rPr lang="en-US" sz="3600" dirty="0">
                <a:solidFill>
                  <a:schemeClr val="tx2"/>
                </a:solidFill>
              </a:rPr>
              <a:t>Digital </a:t>
            </a:r>
            <a:r>
              <a:rPr lang="en-US" dirty="0"/>
              <a:t>system for storage, retrieval, and display of imaging studies</a:t>
            </a:r>
          </a:p>
          <a:p>
            <a:r>
              <a:rPr lang="en-US" dirty="0" smtClean="0"/>
              <a:t>ILH is completely </a:t>
            </a:r>
            <a:r>
              <a:rPr lang="en-US" dirty="0"/>
              <a:t>filmless =PACS is your only access to your patients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images</a:t>
            </a:r>
          </a:p>
          <a:p>
            <a:r>
              <a:rPr lang="en-US" dirty="0"/>
              <a:t>Therefore, you are encouraged to learn to use PACS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1110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/>
              <a:t>Contrast Media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8686800" cy="3581400"/>
          </a:xfrm>
        </p:spPr>
        <p:txBody>
          <a:bodyPr/>
          <a:lstStyle/>
          <a:p>
            <a:r>
              <a:rPr lang="en-US" sz="4400"/>
              <a:t>Most viscera are of water-density or close to it</a:t>
            </a:r>
          </a:p>
          <a:p>
            <a:r>
              <a:rPr lang="en-US" sz="4400"/>
              <a:t>Contrast media are materials we introduce to better define anatomy and pathologic changes</a:t>
            </a:r>
          </a:p>
        </p:txBody>
      </p:sp>
    </p:spTree>
    <p:extLst>
      <p:ext uri="{BB962C8B-B14F-4D97-AF65-F5344CB8AC3E}">
        <p14:creationId xmlns:p14="http://schemas.microsoft.com/office/powerpoint/2010/main" val="181072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276600" cy="4800600"/>
          </a:xfrm>
        </p:spPr>
        <p:txBody>
          <a:bodyPr/>
          <a:lstStyle/>
          <a:p>
            <a:r>
              <a:rPr lang="en-US" sz="4000"/>
              <a:t>Barium enema</a:t>
            </a:r>
            <a:endParaRPr 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778250" y="228600"/>
          <a:ext cx="39290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Document" r:id="rId4" imgW="5041900" imgH="8227060" progId="Word.Document.8">
                  <p:embed/>
                </p:oleObj>
              </mc:Choice>
              <mc:Fallback>
                <p:oleObj name="Document" r:id="rId4" imgW="5041900" imgH="82270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28600"/>
                        <a:ext cx="392906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 b="0">
              <a:latin typeface="Times New Roman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0" y="4648200"/>
            <a:ext cx="2051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charset="0"/>
                <a:hlinkClick r:id="rId6"/>
              </a:rPr>
              <a:t>www.philips.com/</a:t>
            </a:r>
            <a:endParaRPr lang="en-US" b="0">
              <a:latin typeface="Times New Roman" charset="0"/>
            </a:endParaRPr>
          </a:p>
          <a:p>
            <a:pPr eaLnBrk="1" hangingPunct="1"/>
            <a:r>
              <a:rPr lang="en-US" b="0">
                <a:latin typeface="Times New Roman" charset="0"/>
              </a:rPr>
              <a:t>Main/products/xray/</a:t>
            </a:r>
          </a:p>
          <a:p>
            <a:pPr eaLnBrk="1" hangingPunct="1"/>
            <a:r>
              <a:rPr lang="en-US" b="0">
                <a:latin typeface="Times New Roman" charset="0"/>
              </a:rPr>
              <a:t>Assets/images/dose </a:t>
            </a:r>
          </a:p>
          <a:p>
            <a:pPr eaLnBrk="1" hangingPunct="1"/>
            <a:r>
              <a:rPr lang="en-US" b="0">
                <a:latin typeface="Times New Roman" charset="0"/>
              </a:rPr>
              <a:t>Wise/urf2_large.jpg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74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28748" y="418265"/>
            <a:ext cx="7086600" cy="9471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cs typeface="+mj-cs"/>
              </a:rPr>
              <a:t>Goals &amp; Objectives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 anchor="t"/>
          <a:lstStyle/>
          <a:p>
            <a:pPr marL="57150" indent="0">
              <a:buNone/>
            </a:pPr>
            <a:r>
              <a:rPr lang="en-US" dirty="0" smtClean="0"/>
              <a:t>Attend lectures &amp; Listen</a:t>
            </a:r>
          </a:p>
          <a:p>
            <a:pPr marL="571500" indent="-514350">
              <a:buAutoNum type="arabicPeriod"/>
            </a:pPr>
            <a:r>
              <a:rPr lang="en-US" dirty="0" smtClean="0"/>
              <a:t>Attempt to learn at least one new principle</a:t>
            </a:r>
          </a:p>
          <a:p>
            <a:pPr marL="571500" indent="-514350"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worry about the final exam</a:t>
            </a:r>
          </a:p>
          <a:p>
            <a:pPr marL="1371600" lvl="2" indent="-514350">
              <a:buAutoNum type="arabicPeriod"/>
            </a:pPr>
            <a:r>
              <a:rPr lang="en-US" dirty="0"/>
              <a:t>Written</a:t>
            </a:r>
          </a:p>
          <a:p>
            <a:pPr marL="1371600" lvl="2" indent="-514350">
              <a:buAutoNum type="arabicPeriod"/>
            </a:pPr>
            <a:r>
              <a:rPr lang="en-US" dirty="0"/>
              <a:t>Practical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Pay attention &amp; you will pass with 100%</a:t>
            </a:r>
          </a:p>
          <a:p>
            <a:pPr marL="571500" indent="-514350">
              <a:buAutoNum type="arabicPeriod"/>
            </a:pPr>
            <a:endParaRPr lang="en-US" dirty="0" smtClean="0"/>
          </a:p>
          <a:p>
            <a:pPr marL="57150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4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Angiography uses intravenous contrast medium</a:t>
            </a:r>
            <a:endParaRPr lang="en-US" sz="400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5670550"/>
            <a:ext cx="4195762" cy="4603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charset="0"/>
              <a:buNone/>
            </a:pPr>
            <a:r>
              <a:rPr lang="en-US" sz="1300">
                <a:solidFill>
                  <a:srgbClr val="F7F7F7"/>
                </a:solidFill>
                <a:latin typeface="Lucida Grande" charset="0"/>
              </a:rPr>
              <a:t>depts.washington.edu/.../brain_aneurysm.html</a:t>
            </a:r>
            <a:endParaRPr lang="en-US" sz="13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Grande" charset="0"/>
            </a:endParaRPr>
          </a:p>
        </p:txBody>
      </p:sp>
      <p:graphicFrame>
        <p:nvGraphicFramePr>
          <p:cNvPr id="464900" name="Object 4"/>
          <p:cNvGraphicFramePr>
            <a:graphicFrameLocks noChangeAspect="1"/>
          </p:cNvGraphicFramePr>
          <p:nvPr/>
        </p:nvGraphicFramePr>
        <p:xfrm>
          <a:off x="4038600" y="1828800"/>
          <a:ext cx="3581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4" name="Document" r:id="rId3" imgW="3175000" imgH="3238500" progId="Word.Document.8">
                  <p:embed/>
                </p:oleObj>
              </mc:Choice>
              <mc:Fallback>
                <p:oleObj name="Document" r:id="rId3" imgW="3175000" imgH="323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3581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1" name="Object 5"/>
          <p:cNvGraphicFramePr>
            <a:graphicFrameLocks noChangeAspect="1"/>
          </p:cNvGraphicFramePr>
          <p:nvPr/>
        </p:nvGraphicFramePr>
        <p:xfrm>
          <a:off x="381000" y="1828800"/>
          <a:ext cx="3581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5" name="Document" r:id="rId5" imgW="5486400" imgH="5481320" progId="Word.Document.8">
                  <p:embed/>
                </p:oleObj>
              </mc:Choice>
              <mc:Fallback>
                <p:oleObj name="Document" r:id="rId5" imgW="5486400" imgH="5481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3581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609600" y="5562600"/>
          <a:ext cx="54879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Document" r:id="rId8" imgW="5486400" imgH="388620" progId="Word.Document.8">
                  <p:embed/>
                </p:oleObj>
              </mc:Choice>
              <mc:Fallback>
                <p:oleObj name="Document" r:id="rId8" imgW="5486400" imgH="388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54879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247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511300"/>
          </a:xfrm>
        </p:spPr>
        <p:txBody>
          <a:bodyPr/>
          <a:lstStyle/>
          <a:p>
            <a:r>
              <a:rPr lang="en-US" sz="4800"/>
              <a:t>Iodinated Contrast Reactions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u="sng"/>
              <a:t>Mild</a:t>
            </a:r>
            <a:r>
              <a:rPr lang="en-US"/>
              <a:t> 	Warmth, metallic taste, N/V, HA, Dizziness, Tachycardia, sneezing, coughing, erythema,          		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u="sng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u="sng"/>
              <a:t>Moderate</a:t>
            </a:r>
            <a:r>
              <a:rPr lang="en-US"/>
              <a:t>  Agitation, bradycardia, hypotension, 		      wheezing, urticaria (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hives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), itching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u="sng"/>
              <a:t>Severe</a:t>
            </a:r>
            <a:r>
              <a:rPr lang="en-US"/>
              <a:t>    Pulm edema, shock, CHF, cardiac arrest, 	       laryngospasm, laryngeal edema, apnea, 		       seizure, coma</a:t>
            </a:r>
          </a:p>
        </p:txBody>
      </p:sp>
    </p:spTree>
    <p:extLst>
      <p:ext uri="{BB962C8B-B14F-4D97-AF65-F5344CB8AC3E}">
        <p14:creationId xmlns:p14="http://schemas.microsoft.com/office/powerpoint/2010/main" val="413033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Common Indications for </a:t>
            </a:r>
            <a:br>
              <a:rPr lang="en-US"/>
            </a:br>
            <a:r>
              <a:rPr lang="en-US" b="1"/>
              <a:t>IV Contrast</a:t>
            </a:r>
            <a:r>
              <a:rPr lang="en-US"/>
              <a:t> in </a:t>
            </a:r>
            <a:r>
              <a:rPr lang="en-US" sz="4000">
                <a:solidFill>
                  <a:srgbClr val="FFCC00"/>
                </a:solidFill>
              </a:rPr>
              <a:t>CT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5257800"/>
          </a:xfrm>
        </p:spPr>
        <p:txBody>
          <a:bodyPr/>
          <a:lstStyle/>
          <a:p>
            <a:r>
              <a:rPr lang="en-US" sz="4000"/>
              <a:t>To visualize </a:t>
            </a:r>
            <a:r>
              <a:rPr lang="en-US" sz="4000">
                <a:solidFill>
                  <a:srgbClr val="FFCC00"/>
                </a:solidFill>
              </a:rPr>
              <a:t>blood vessels</a:t>
            </a:r>
            <a:r>
              <a:rPr lang="en-US" sz="4000"/>
              <a:t> </a:t>
            </a:r>
          </a:p>
          <a:p>
            <a:pPr>
              <a:buFont typeface="Wingdings" charset="0"/>
              <a:buNone/>
            </a:pPr>
            <a:r>
              <a:rPr lang="en-US"/>
              <a:t>	(Aortic injury, Abdominal Aortic Aneurysm, Pulmonary Embolus)</a:t>
            </a:r>
            <a:endParaRPr lang="en-US" sz="4000"/>
          </a:p>
          <a:p>
            <a:r>
              <a:rPr lang="en-US" sz="4000"/>
              <a:t>To evaluate for primary or metastatic </a:t>
            </a:r>
            <a:r>
              <a:rPr lang="en-US" sz="4000">
                <a:solidFill>
                  <a:srgbClr val="FFCC00"/>
                </a:solidFill>
              </a:rPr>
              <a:t>tumor</a:t>
            </a:r>
          </a:p>
          <a:p>
            <a:r>
              <a:rPr lang="en-US" sz="4000"/>
              <a:t>To evaluate for </a:t>
            </a:r>
            <a:r>
              <a:rPr lang="en-US" sz="4000">
                <a:solidFill>
                  <a:srgbClr val="FFCC00"/>
                </a:solidFill>
              </a:rPr>
              <a:t>infection</a:t>
            </a:r>
            <a:r>
              <a:rPr lang="en-US" sz="4000"/>
              <a:t> or </a:t>
            </a:r>
            <a:r>
              <a:rPr lang="en-US" sz="4000">
                <a:solidFill>
                  <a:srgbClr val="FFCC00"/>
                </a:solidFill>
              </a:rPr>
              <a:t>inflammatory</a:t>
            </a:r>
            <a:r>
              <a:rPr lang="en-US" sz="4000"/>
              <a:t> processes</a:t>
            </a:r>
          </a:p>
          <a:p>
            <a:r>
              <a:rPr lang="en-US" sz="4000"/>
              <a:t>To evaluate for </a:t>
            </a:r>
            <a:r>
              <a:rPr lang="en-US" sz="4000">
                <a:solidFill>
                  <a:srgbClr val="FFCC00"/>
                </a:solidFill>
              </a:rPr>
              <a:t>traumatic</a:t>
            </a:r>
            <a:r>
              <a:rPr lang="en-US" sz="4000"/>
              <a:t> injury</a:t>
            </a:r>
          </a:p>
        </p:txBody>
      </p:sp>
    </p:spTree>
    <p:extLst>
      <p:ext uri="{BB962C8B-B14F-4D97-AF65-F5344CB8AC3E}">
        <p14:creationId xmlns:p14="http://schemas.microsoft.com/office/powerpoint/2010/main" val="3481527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49287"/>
          </a:xfrm>
        </p:spPr>
        <p:txBody>
          <a:bodyPr/>
          <a:lstStyle/>
          <a:p>
            <a:r>
              <a:rPr lang="en-US" sz="6600"/>
              <a:t>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715000"/>
          </a:xfrm>
        </p:spPr>
        <p:txBody>
          <a:bodyPr/>
          <a:lstStyle/>
          <a:p>
            <a:r>
              <a:rPr lang="en-US"/>
              <a:t>Contrast resolution far superior to plain radiographs, but spatial resolution inferior to XR</a:t>
            </a:r>
          </a:p>
          <a:p>
            <a:r>
              <a:rPr lang="en-US"/>
              <a:t>Thinly collimated x-ray beam passes through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slice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the patient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body while the x-ray tube moves in an arc around the patient</a:t>
            </a:r>
          </a:p>
          <a:p>
            <a:r>
              <a:rPr lang="en-US"/>
              <a:t>Electronic detectors, placed opposite the x-ray tube, convert the attenuated x-ray beam into electrical pulses.Computers convert this data to a gray-scale image</a:t>
            </a:r>
          </a:p>
        </p:txBody>
      </p:sp>
    </p:spTree>
    <p:extLst>
      <p:ext uri="{BB962C8B-B14F-4D97-AF65-F5344CB8AC3E}">
        <p14:creationId xmlns:p14="http://schemas.microsoft.com/office/powerpoint/2010/main" val="65175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914400"/>
          </a:xfrm>
        </p:spPr>
        <p:txBody>
          <a:bodyPr/>
          <a:lstStyle/>
          <a:p>
            <a:r>
              <a:rPr lang="en-US" sz="7200"/>
              <a:t>MRI Contrast Media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sz="4400"/>
              <a:t>Gadolinium</a:t>
            </a:r>
          </a:p>
          <a:p>
            <a:pPr lvl="1"/>
            <a:r>
              <a:rPr lang="en-US" sz="4000"/>
              <a:t> Paramagnetic</a:t>
            </a:r>
            <a:r>
              <a:rPr lang="en-US"/>
              <a:t> (radiopaque)</a:t>
            </a:r>
            <a:endParaRPr lang="en-US" sz="4000"/>
          </a:p>
          <a:p>
            <a:pPr lvl="1"/>
            <a:r>
              <a:rPr lang="en-US" sz="4000"/>
              <a:t> IV</a:t>
            </a:r>
          </a:p>
          <a:p>
            <a:pPr lvl="1"/>
            <a:r>
              <a:rPr lang="en-US" sz="4000"/>
              <a:t> NSF/ check GFR=renal function </a:t>
            </a:r>
          </a:p>
        </p:txBody>
      </p:sp>
    </p:spTree>
    <p:extLst>
      <p:ext uri="{BB962C8B-B14F-4D97-AF65-F5344CB8AC3E}">
        <p14:creationId xmlns:p14="http://schemas.microsoft.com/office/powerpoint/2010/main" val="4053476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withhighl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1" y="614219"/>
            <a:ext cx="8326399" cy="811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132" y="1921756"/>
            <a:ext cx="9019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endParaRPr lang="en-US" sz="4000" b="0" dirty="0">
              <a:solidFill>
                <a:schemeClr val="tx1"/>
              </a:solidFill>
            </a:endParaRPr>
          </a:p>
          <a:p>
            <a:pPr marL="628650" indent="-571500">
              <a:buClr>
                <a:srgbClr val="FFFF00"/>
              </a:buClr>
              <a:buFont typeface="Arial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Learning Radiology </a:t>
            </a:r>
            <a:r>
              <a:rPr lang="en-US" sz="4000" b="0" dirty="0" smtClean="0">
                <a:solidFill>
                  <a:schemeClr val="tx1"/>
                </a:solidFill>
              </a:rPr>
              <a:t>textbook</a:t>
            </a:r>
          </a:p>
          <a:p>
            <a:pPr marL="628650" indent="-571500">
              <a:buClr>
                <a:srgbClr val="FFFF00"/>
              </a:buClr>
              <a:buFont typeface="Arial"/>
              <a:buChar char="•"/>
            </a:pPr>
            <a:endParaRPr lang="en-US" sz="4000" b="0" dirty="0">
              <a:solidFill>
                <a:schemeClr val="tx1"/>
              </a:solidFill>
            </a:endParaRPr>
          </a:p>
          <a:p>
            <a:pPr marL="628650" indent="-571500">
              <a:buClr>
                <a:srgbClr val="FFFF00"/>
              </a:buClr>
              <a:buFont typeface="Arial"/>
              <a:buChar char="•"/>
            </a:pPr>
            <a:r>
              <a:rPr lang="en-US" sz="4000" b="0" dirty="0" smtClean="0">
                <a:solidFill>
                  <a:schemeClr val="tx1"/>
                </a:solidFill>
              </a:rPr>
              <a:t>http://</a:t>
            </a:r>
            <a:r>
              <a:rPr lang="en-US" sz="4000" b="0" dirty="0" err="1" smtClean="0">
                <a:solidFill>
                  <a:schemeClr val="tx1"/>
                </a:solidFill>
              </a:rPr>
              <a:t>www.learningradiology.com</a:t>
            </a:r>
            <a:r>
              <a:rPr lang="en-US" sz="4000" b="0" dirty="0">
                <a:solidFill>
                  <a:schemeClr val="tx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478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28748" y="418265"/>
            <a:ext cx="7086600" cy="9471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cs typeface="+mj-cs"/>
              </a:rPr>
              <a:t>Goals &amp; Objectives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 anchor="t"/>
          <a:lstStyle/>
          <a:p>
            <a:pPr marL="971550" lvl="1" indent="-514350">
              <a:buAutoNum type="arabicPeriod"/>
            </a:pPr>
            <a:r>
              <a:rPr lang="en-US" dirty="0" smtClean="0"/>
              <a:t>Course Evaluation:</a:t>
            </a:r>
          </a:p>
          <a:p>
            <a:pPr marL="1371600" lvl="2" indent="-514350">
              <a:buAutoNum type="arabicPeriod"/>
            </a:pPr>
            <a:r>
              <a:rPr lang="en-US" dirty="0" smtClean="0"/>
              <a:t>Important</a:t>
            </a:r>
          </a:p>
          <a:p>
            <a:pPr marL="1371600" lvl="2" indent="-514350">
              <a:buAutoNum type="arabicPeriod"/>
            </a:pPr>
            <a:r>
              <a:rPr lang="en-US" dirty="0" smtClean="0"/>
              <a:t>We listen to what you want</a:t>
            </a:r>
          </a:p>
          <a:p>
            <a:pPr marL="1371600" lvl="2" indent="-514350">
              <a:buAutoNum type="arabicPeriod"/>
            </a:pPr>
            <a:r>
              <a:rPr lang="en-US" dirty="0" smtClean="0"/>
              <a:t>Please take your time to complete</a:t>
            </a:r>
          </a:p>
        </p:txBody>
      </p:sp>
    </p:spTree>
    <p:extLst>
      <p:ext uri="{BB962C8B-B14F-4D97-AF65-F5344CB8AC3E}">
        <p14:creationId xmlns:p14="http://schemas.microsoft.com/office/powerpoint/2010/main" val="10734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imag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838200"/>
            <a:ext cx="6096000" cy="5334000"/>
          </a:xfrm>
          <a:noFill/>
        </p:spPr>
      </p:pic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124200" y="152400"/>
            <a:ext cx="2237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Radiology</a:t>
            </a:r>
            <a:endParaRPr lang="en-US" sz="3600" b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593725" y="6264275"/>
            <a:ext cx="2600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/>
              <a:t>Diagnostic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5546725" y="6188075"/>
            <a:ext cx="282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/>
              <a:t>Therapeutic</a:t>
            </a:r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>
            <a:off x="7819476" y="2507280"/>
            <a:ext cx="914400" cy="914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54" name="AutoShape 14"/>
          <p:cNvSpPr>
            <a:spLocks noChangeArrowheads="1"/>
          </p:cNvSpPr>
          <p:nvPr/>
        </p:nvSpPr>
        <p:spPr bwMode="auto">
          <a:xfrm>
            <a:off x="136525" y="2964480"/>
            <a:ext cx="914400" cy="914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AutoShape 15"/>
          <p:cNvSpPr>
            <a:spLocks noChangeArrowheads="1"/>
          </p:cNvSpPr>
          <p:nvPr/>
        </p:nvSpPr>
        <p:spPr bwMode="auto">
          <a:xfrm>
            <a:off x="3885265" y="5807075"/>
            <a:ext cx="914400" cy="914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/>
      <p:bldP spid="163851" grpId="0"/>
      <p:bldP spid="163852" grpId="0"/>
      <p:bldP spid="163852" grpId="1"/>
      <p:bldP spid="163853" grpId="0" animBg="1"/>
      <p:bldP spid="163854" grpId="0" animBg="1"/>
      <p:bldP spid="1638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  <a:cs typeface="+mj-cs"/>
              </a:rPr>
              <a:t>Diagnostic Radiology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4343400" y="1371600"/>
            <a:ext cx="0" cy="1219200"/>
          </a:xfrm>
          <a:prstGeom prst="line">
            <a:avLst/>
          </a:prstGeom>
          <a:noFill/>
          <a:ln w="1270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362200" y="2362200"/>
            <a:ext cx="4205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Subspecialties</a:t>
            </a: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1371600" y="3352800"/>
            <a:ext cx="21336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H="1">
            <a:off x="1752600" y="3429000"/>
            <a:ext cx="1752600" cy="2514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3657600" y="3429000"/>
            <a:ext cx="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3886200" y="3352800"/>
            <a:ext cx="1600200" cy="3048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4038600" y="3352800"/>
            <a:ext cx="2438400" cy="2819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4267200" y="3352800"/>
            <a:ext cx="16002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6553200" y="6019800"/>
            <a:ext cx="1957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Neuroradiology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533400" y="5942013"/>
            <a:ext cx="24431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Abdominal Imaging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Gastroenterology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Genitourinary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7010400" y="5410200"/>
            <a:ext cx="1903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Mammography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2590800" y="49530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Musculoskeletal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04800" y="5105400"/>
            <a:ext cx="120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Pediatric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3886200" y="6491288"/>
            <a:ext cx="3132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Vascular &amp; Interventional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152400" y="3810000"/>
            <a:ext cx="220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Chest/Pulmonary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715000" y="4876800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Cardiac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6985000" y="38862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Nuclear Medicine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239000" y="4648200"/>
            <a:ext cx="1446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Ultrasound</a:t>
            </a:r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 flipH="1">
            <a:off x="1600200" y="3276600"/>
            <a:ext cx="1752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>
            <a:off x="4724400" y="3352800"/>
            <a:ext cx="2514600" cy="2057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>
            <a:off x="5334000" y="3352800"/>
            <a:ext cx="19812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>
            <a:off x="5638800" y="3276600"/>
            <a:ext cx="15240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 flipH="1">
            <a:off x="1752600" y="3200400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36525" y="2774950"/>
            <a:ext cx="145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Emergency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Radiology</a:t>
            </a:r>
          </a:p>
        </p:txBody>
      </p:sp>
    </p:spTree>
    <p:extLst>
      <p:ext uri="{BB962C8B-B14F-4D97-AF65-F5344CB8AC3E}">
        <p14:creationId xmlns:p14="http://schemas.microsoft.com/office/powerpoint/2010/main" val="299136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/>
      <p:bldP spid="113680" grpId="0"/>
      <p:bldP spid="113681" grpId="0"/>
      <p:bldP spid="113682" grpId="0"/>
      <p:bldP spid="113683" grpId="0"/>
      <p:bldP spid="113684" grpId="0"/>
      <p:bldP spid="113685" grpId="0"/>
      <p:bldP spid="113686" grpId="0"/>
      <p:bldP spid="113687" grpId="0"/>
      <p:bldP spid="1136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16219"/>
            <a:ext cx="7010400" cy="453072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 err="1"/>
              <a:t>Pneumoperitoneum</a:t>
            </a:r>
            <a:r>
              <a:rPr lang="en-US" dirty="0"/>
              <a:t>: </a:t>
            </a:r>
            <a:r>
              <a:rPr lang="en-US" dirty="0" err="1"/>
              <a:t>perf</a:t>
            </a:r>
            <a:r>
              <a:rPr lang="en-US" dirty="0"/>
              <a:t>. </a:t>
            </a:r>
            <a:r>
              <a:rPr lang="en-US" dirty="0" err="1"/>
              <a:t>viscus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/>
              <a:t>Pyelonephritis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striate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/abscess</a:t>
            </a:r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 err="1"/>
              <a:t>Cholelithiasis</a:t>
            </a:r>
            <a:r>
              <a:rPr lang="en-US" dirty="0"/>
              <a:t> vs. </a:t>
            </a:r>
            <a:r>
              <a:rPr lang="en-US" dirty="0" err="1"/>
              <a:t>Cholecystitis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/>
              <a:t>Appendicitis (CT preferred)</a:t>
            </a:r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/>
              <a:t>Diverticulitis (LLQ pain)</a:t>
            </a:r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/>
              <a:t>Ischemic Colitis can get </a:t>
            </a:r>
            <a:r>
              <a:rPr lang="en-US" dirty="0" err="1"/>
              <a:t>pneumotosis</a:t>
            </a:r>
            <a:r>
              <a:rPr lang="en-US" dirty="0"/>
              <a:t> coli/ PV </a:t>
            </a:r>
            <a:r>
              <a:rPr lang="en-US" dirty="0" err="1"/>
              <a:t>intrahep</a:t>
            </a:r>
            <a:r>
              <a:rPr lang="en-US" dirty="0"/>
              <a:t> air</a:t>
            </a:r>
          </a:p>
          <a:p>
            <a:pPr marL="514350" indent="-514350">
              <a:lnSpc>
                <a:spcPct val="90000"/>
              </a:lnSpc>
              <a:buFont typeface="+mj-ea"/>
              <a:buAutoNum type="circleNumDbPlain"/>
            </a:pPr>
            <a:r>
              <a:rPr lang="en-US" dirty="0"/>
              <a:t>Hemorrhage= Leaking aneurysm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150915"/>
            <a:ext cx="7086600" cy="158581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cs typeface="+mj-cs"/>
              </a:rPr>
              <a:t>“Must See” diagnoses</a:t>
            </a:r>
          </a:p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cs typeface="+mj-cs"/>
              </a:rPr>
              <a:t>f</a:t>
            </a:r>
            <a:r>
              <a:rPr lang="en-US" sz="4000" dirty="0" smtClean="0">
                <a:solidFill>
                  <a:srgbClr val="FFFF00"/>
                </a:solidFill>
                <a:cs typeface="+mj-cs"/>
              </a:rPr>
              <a:t>or medical students</a:t>
            </a:r>
          </a:p>
        </p:txBody>
      </p:sp>
    </p:spTree>
    <p:extLst>
      <p:ext uri="{BB962C8B-B14F-4D97-AF65-F5344CB8AC3E}">
        <p14:creationId xmlns:p14="http://schemas.microsoft.com/office/powerpoint/2010/main" val="60772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533400"/>
            <a:ext cx="3276600" cy="5715000"/>
          </a:xfrm>
        </p:spPr>
        <p:txBody>
          <a:bodyPr/>
          <a:lstStyle/>
          <a:p>
            <a:r>
              <a:rPr lang="en-US" sz="4800">
                <a:solidFill>
                  <a:srgbClr val="FFCC00"/>
                </a:solidFill>
              </a:rPr>
              <a:t>1895</a:t>
            </a:r>
            <a:r>
              <a:rPr lang="en-US" sz="4000">
                <a:solidFill>
                  <a:srgbClr val="FFCC00"/>
                </a:solidFill>
              </a:rPr>
              <a:t>:</a:t>
            </a:r>
            <a:r>
              <a:rPr lang="en-US" sz="4000"/>
              <a:t> Roentgen discovers X-rays</a:t>
            </a:r>
            <a:r>
              <a:rPr lang="en-US" sz="5500"/>
              <a:t> </a:t>
            </a:r>
            <a:br>
              <a:rPr lang="en-US" sz="5500"/>
            </a:br>
            <a:r>
              <a:rPr lang="en-US" sz="4000"/>
              <a:t>(by accident)</a:t>
            </a:r>
            <a:br>
              <a:rPr lang="en-US" sz="4000"/>
            </a:br>
            <a:r>
              <a:rPr lang="en-US" sz="3200" u="sng">
                <a:solidFill>
                  <a:srgbClr val="FFCC00"/>
                </a:solidFill>
              </a:rPr>
              <a:t>www.xray.hmc.psu.edu/rci/centennial.htm</a:t>
            </a:r>
            <a:r>
              <a:rPr lang="en-US" sz="2600" u="sng"/>
              <a:t>l</a:t>
            </a:r>
            <a:br>
              <a:rPr lang="en-US" sz="2600" u="sng"/>
            </a:br>
            <a:endParaRPr lang="en-US" sz="2600" u="sng"/>
          </a:p>
        </p:txBody>
      </p:sp>
      <p:pic>
        <p:nvPicPr>
          <p:cNvPr id="264195" name="Picture 3" descr="radroe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375" b="11458"/>
          <a:stretch>
            <a:fillRect/>
          </a:stretch>
        </p:blipFill>
        <p:spPr bwMode="auto">
          <a:xfrm>
            <a:off x="0" y="0"/>
            <a:ext cx="541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55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1384</TotalTime>
  <Words>905</Words>
  <Application>Microsoft Macintosh PowerPoint</Application>
  <PresentationFormat>On-screen Show (4:3)</PresentationFormat>
  <Paragraphs>203</Paragraphs>
  <Slides>34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Theme</vt:lpstr>
      <vt:lpstr>Document</vt:lpstr>
      <vt:lpstr>    Junior Radiology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Radiology</vt:lpstr>
      <vt:lpstr> </vt:lpstr>
      <vt:lpstr>1895: Roentgen discovers X-rays  (by accident) www.xray.hmc.psu.edu/rci/centennial.html </vt:lpstr>
      <vt:lpstr>What is an X-ray?</vt:lpstr>
      <vt:lpstr>X-ray beam absorption and attenuation</vt:lpstr>
      <vt:lpstr>PowerPoint Presentation</vt:lpstr>
      <vt:lpstr>X-ray beam absorption and attenuation</vt:lpstr>
      <vt:lpstr>Radiographic Densities</vt:lpstr>
      <vt:lpstr>Hounsfield Unit Scale  (CT Attenuation)</vt:lpstr>
      <vt:lpstr>Ionization</vt:lpstr>
      <vt:lpstr>LIMITING YOUR EXPOSURE:  You do the math!</vt:lpstr>
      <vt:lpstr>RadTech uses collimation and lead apron to reduce exposure</vt:lpstr>
      <vt:lpstr>Ionizing Radiation in Radiology</vt:lpstr>
      <vt:lpstr>Multi-Detector (Helical) CT multiple planes of detectors in the gantry</vt:lpstr>
      <vt:lpstr>PowerPoint Presentation</vt:lpstr>
      <vt:lpstr>MAIN ADVANTAGES  OF  CT OVER MRI</vt:lpstr>
      <vt:lpstr>Exposure to Ionizing Radiation causes two types of effects</vt:lpstr>
      <vt:lpstr>Normal bone scan                     mets         </vt:lpstr>
      <vt:lpstr>Nuclear Medicine</vt:lpstr>
      <vt:lpstr>Nuclear Medicine</vt:lpstr>
      <vt:lpstr>PACS Training</vt:lpstr>
      <vt:lpstr>Contrast Media</vt:lpstr>
      <vt:lpstr>Barium enema</vt:lpstr>
      <vt:lpstr>Angiography uses intravenous contrast medium</vt:lpstr>
      <vt:lpstr>Iodinated Contrast Reactions</vt:lpstr>
      <vt:lpstr>Common Indications for  IV Contrast in CT</vt:lpstr>
      <vt:lpstr>CT</vt:lpstr>
      <vt:lpstr>MRI Contrast Media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Introduction to Radiology 300 July 2011 </dc:title>
  <dc:creator>stephanie casey</dc:creator>
  <cp:lastModifiedBy>Stephanie Casey</cp:lastModifiedBy>
  <cp:revision>16</cp:revision>
  <dcterms:created xsi:type="dcterms:W3CDTF">2011-07-04T07:18:48Z</dcterms:created>
  <dcterms:modified xsi:type="dcterms:W3CDTF">2011-07-05T13:46:37Z</dcterms:modified>
</cp:coreProperties>
</file>